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8"/>
  </p:notesMasterIdLst>
  <p:handoutMasterIdLst>
    <p:handoutMasterId r:id="rId19"/>
  </p:handout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3" autoAdjust="0"/>
    <p:restoredTop sz="94660"/>
  </p:normalViewPr>
  <p:slideViewPr>
    <p:cSldViewPr snapToGrid="0">
      <p:cViewPr varScale="1">
        <p:scale>
          <a:sx n="62" d="100"/>
          <a:sy n="62" d="100"/>
        </p:scale>
        <p:origin x="66" y="384"/>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7260543F-C6AC-4A94-9181-2A0B47128E40}" type="datetime1">
              <a:rPr lang="de-DE" smtClean="0"/>
              <a:t>31.08.2023</a:t>
            </a:fld>
            <a:endParaRPr lang="en-US"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‹Nr.›</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B4411EF-09CB-4E62-A9ED-59F7AB2BB401}" type="datetime1">
              <a:rPr lang="de-DE" smtClean="0"/>
              <a:t>31.08.2023</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
              <a:t>Textmasterformate durch Klicken bearbeiten</a:t>
            </a:r>
            <a:endParaRPr lang="en-US"/>
          </a:p>
          <a:p>
            <a:pPr lvl="1" rtl="0"/>
            <a:r>
              <a:rPr lang="de"/>
              <a:t>Zweite Ebene</a:t>
            </a:r>
          </a:p>
          <a:p>
            <a:pPr lvl="2" rtl="0"/>
            <a:r>
              <a:rPr lang="de"/>
              <a:t>Dritte Ebene</a:t>
            </a:r>
          </a:p>
          <a:p>
            <a:pPr lvl="3" rtl="0"/>
            <a:r>
              <a:rPr lang="de"/>
              <a:t>Vierte Ebene</a:t>
            </a:r>
          </a:p>
          <a:p>
            <a:pPr lvl="4" rtl="0"/>
            <a:r>
              <a:rPr lang="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‹Nr.›</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a:t>Mastertitelformat bearbeiten</a:t>
            </a:r>
            <a:endParaRPr lang="en-US"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a:t>Master-Untertitelformat bearbeiten</a:t>
            </a:r>
            <a:endParaRPr lang="en-US"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D058F8EF-9461-4DB5-8DE8-65F0C8AF5E0D}" type="datetime1">
              <a:rPr lang="de-DE" smtClean="0"/>
              <a:t>31.08.2023</a:t>
            </a:fld>
            <a:endParaRPr lang="en-US"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Vertikaler Textplatzhalter 2"/>
          <p:cNvSpPr>
            <a:spLocks noGrp="1"/>
          </p:cNvSpPr>
          <p:nvPr>
            <p:ph type="body" orient="vert" idx="1"/>
          </p:nvPr>
        </p:nvSpPr>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A4B84E5B-C9E8-4DB6-BA34-0E271B709DFA}" type="datetime1">
              <a:rPr lang="de-DE" smtClean="0"/>
              <a:t>31.08.2023</a:t>
            </a:fld>
            <a:endParaRPr lang="en-US" dirty="0"/>
          </a:p>
        </p:txBody>
      </p:sp>
      <p:sp>
        <p:nvSpPr>
          <p:cNvPr id="8" name="Fußzeilenplatzhalt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kaler Titel 1"/>
          <p:cNvSpPr>
            <a:spLocks noGrp="1"/>
          </p:cNvSpPr>
          <p:nvPr>
            <p:ph type="title" orient="vert"/>
          </p:nvPr>
        </p:nvSpPr>
        <p:spPr>
          <a:xfrm>
            <a:off x="8724900" y="412302"/>
            <a:ext cx="2628900" cy="5759898"/>
          </a:xfrm>
        </p:spPr>
        <p:txBody>
          <a:bodyPr vert="eaVert" rtlCol="0"/>
          <a:lstStyle/>
          <a:p>
            <a:pPr rtl="0"/>
            <a:r>
              <a:rPr lang="de-DE"/>
              <a:t>Mastertitelformat bearbeiten</a:t>
            </a:r>
            <a:endParaRPr lang="en-US" dirty="0"/>
          </a:p>
        </p:txBody>
      </p:sp>
      <p:sp>
        <p:nvSpPr>
          <p:cNvPr id="3" name="Vertikaler Textplatzhalter 2"/>
          <p:cNvSpPr>
            <a:spLocks noGrp="1"/>
          </p:cNvSpPr>
          <p:nvPr>
            <p:ph type="body" orient="vert" idx="1"/>
          </p:nvPr>
        </p:nvSpPr>
        <p:spPr>
          <a:xfrm>
            <a:off x="838200" y="412302"/>
            <a:ext cx="7734300" cy="5759898"/>
          </a:xfrm>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F650C74D-3EC7-4807-8009-B91685601A76}" type="datetime1">
              <a:rPr lang="de-DE" smtClean="0"/>
              <a:t>31.08.2023</a:t>
            </a:fld>
            <a:endParaRPr lang="en-US" dirty="0"/>
          </a:p>
        </p:txBody>
      </p:sp>
      <p:sp>
        <p:nvSpPr>
          <p:cNvPr id="8" name="Fußzeilenplatzhalt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Inhaltsplatzhalter 2"/>
          <p:cNvSpPr>
            <a:spLocks noGrp="1"/>
          </p:cNvSpPr>
          <p:nvPr>
            <p:ph idx="1"/>
          </p:nvPr>
        </p:nvSpPr>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CA5E3BD6-493E-4773-AC13-EE70A9E3F498}" type="datetime1">
              <a:rPr lang="de-DE" smtClean="0"/>
              <a:t>31.08.2023</a:t>
            </a:fld>
            <a:endParaRPr lang="en-US"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a:t>Mastertitelformat bearbeiten</a:t>
            </a:r>
            <a:endParaRPr lang="en-US"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FEE6A76B-C923-49BD-ABE7-ADE768C6F571}" type="datetime1">
              <a:rPr lang="de-DE" smtClean="0"/>
              <a:t>31.08.2023</a:t>
            </a:fld>
            <a:endParaRPr lang="en-US"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4CD334EC-5459-4A98-AF88-01FD6D7BAF68}" type="datetime1">
              <a:rPr lang="de-DE" smtClean="0"/>
              <a:t>31.08.2023</a:t>
            </a:fld>
            <a:endParaRPr lang="en-US"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62F56688-ED28-473C-871E-9EEF4BB0D1F0}" type="datetime1">
              <a:rPr lang="de-DE" smtClean="0"/>
              <a:t>31.08.2023</a:t>
            </a:fld>
            <a:endParaRPr lang="en-US"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F9110680-7D80-41F3-804A-113A4CB11D73}" type="datetime1">
              <a:rPr lang="de-DE" smtClean="0"/>
              <a:t>31.08.2023</a:t>
            </a:fld>
            <a:endParaRPr lang="en-US"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7E7F7112-C41D-45A5-B762-BC15064583EE}" type="datetime1">
              <a:rPr lang="de-DE" smtClean="0"/>
              <a:t>31.08.2023</a:t>
            </a:fld>
            <a:endParaRPr lang="en-US"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100" b="0">
                <a:solidFill>
                  <a:srgbClr val="FFFFFF"/>
                </a:solidFill>
              </a:defRPr>
            </a:lvl1pPr>
          </a:lstStyle>
          <a:p>
            <a:pPr rtl="0"/>
            <a:r>
              <a:rPr lang="de-DE"/>
              <a:t>Mastertitelformat bearbeiten</a:t>
            </a:r>
            <a:endParaRPr lang="en-US" dirty="0"/>
          </a:p>
        </p:txBody>
      </p:sp>
      <p:sp>
        <p:nvSpPr>
          <p:cNvPr id="3" name="Inhaltsplatzhalter 2"/>
          <p:cNvSpPr>
            <a:spLocks noGrp="1"/>
          </p:cNvSpPr>
          <p:nvPr>
            <p:ph idx="1"/>
          </p:nvPr>
        </p:nvSpPr>
        <p:spPr>
          <a:xfrm>
            <a:off x="5458984" y="812799"/>
            <a:ext cx="5928344" cy="5294757"/>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1CFE5CD5-4320-48E9-85AB-4E68C78D0837}" type="datetime1">
              <a:rPr lang="de-DE" smtClean="0"/>
              <a:t>31.08.2023</a:t>
            </a:fld>
            <a:endParaRPr lang="en-US"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‹Nr.›</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Bild durch Klicken auf Symbol hinzufügen</a:t>
            </a:r>
            <a:endParaRPr lang="en-US"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a:t>Mastertitelformat bearbeiten</a:t>
            </a:r>
            <a:endParaRPr lang="en-US"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p:txBody>
          <a:bodyPr rtlCol="0"/>
          <a:lstStyle>
            <a:lvl1pPr>
              <a:defRPr/>
            </a:lvl1pPr>
          </a:lstStyle>
          <a:p>
            <a:pPr rtl="0"/>
            <a:fld id="{4B989E5A-44CF-486A-A324-E4C01361A073}" type="datetime1">
              <a:rPr lang="de-DE" smtClean="0"/>
              <a:t>31.08.2023</a:t>
            </a:fld>
            <a:endParaRPr lang="en-US"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en-US" dirty="0"/>
          </a:p>
        </p:txBody>
      </p:sp>
      <p:sp>
        <p:nvSpPr>
          <p:cNvPr id="7" name="Foliennummernplatzhalter 6"/>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
              <a:t>Titelmasterformat durch Klicken bearbeiten</a:t>
            </a:r>
            <a:endParaRPr lang="en-US" dirty="0"/>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
              <a:t>Textmasterformate durch Klicken bearbeiten</a:t>
            </a:r>
          </a:p>
          <a:p>
            <a:pPr lvl="1" rtl="0"/>
            <a:r>
              <a:rPr lang="de"/>
              <a:t>Zweite Ebene</a:t>
            </a:r>
          </a:p>
          <a:p>
            <a:pPr lvl="2" rtl="0"/>
            <a:r>
              <a:rPr lang="de"/>
              <a:t>Dritte Ebene</a:t>
            </a:r>
          </a:p>
          <a:p>
            <a:pPr lvl="3" rtl="0"/>
            <a:r>
              <a:rPr lang="de"/>
              <a:t>Vierte Ebene</a:t>
            </a:r>
          </a:p>
          <a:p>
            <a:pPr lvl="4" rtl="0"/>
            <a:r>
              <a:rPr lang="de"/>
              <a:t>Fünfte Ebene</a:t>
            </a:r>
            <a:endParaRPr lang="en-US" dirty="0"/>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C5518B76-3D47-40C3-B678-8969E3806FFF}" type="datetime1">
              <a:rPr lang="de-DE" smtClean="0"/>
              <a:t>31.08.2023</a:t>
            </a:fld>
            <a:endParaRPr lang="en-US"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‹Nr.›</a:t>
            </a:fld>
            <a:endParaRPr lang="en-US"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hteck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78FD68DA-43BA-4508-8DE2-BA9BB7B2FA5B}"/>
              </a:ext>
            </a:extLst>
          </p:cNvPr>
          <p:cNvSpPr>
            <a:spLocks noGrp="1"/>
          </p:cNvSpPr>
          <p:nvPr>
            <p:ph type="ctrTitle"/>
          </p:nvPr>
        </p:nvSpPr>
        <p:spPr>
          <a:xfrm>
            <a:off x="4635314" y="639097"/>
            <a:ext cx="7201086" cy="3686015"/>
          </a:xfrm>
        </p:spPr>
        <p:txBody>
          <a:bodyPr rtlCol="0">
            <a:normAutofit/>
          </a:bodyPr>
          <a:lstStyle/>
          <a:p>
            <a:pPr rtl="0"/>
            <a:r>
              <a:rPr lang="de" sz="8000" dirty="0"/>
              <a:t>Projekt</a:t>
            </a:r>
            <a:br>
              <a:rPr lang="de" sz="8000" dirty="0"/>
            </a:br>
            <a:r>
              <a:rPr lang="de" sz="8000" dirty="0"/>
              <a:t>Daten-visualisierung</a:t>
            </a:r>
          </a:p>
        </p:txBody>
      </p:sp>
      <p:sp>
        <p:nvSpPr>
          <p:cNvPr id="3" name="Untertitel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fontScale="92500" lnSpcReduction="10000"/>
          </a:bodyPr>
          <a:lstStyle/>
          <a:p>
            <a:pPr rtl="0"/>
            <a:r>
              <a:rPr lang="de" sz="2400" dirty="0">
                <a:solidFill>
                  <a:schemeClr val="tx1">
                    <a:lumMod val="85000"/>
                    <a:lumOff val="15000"/>
                  </a:schemeClr>
                </a:solidFill>
              </a:rPr>
              <a:t>Projekt: „</a:t>
            </a:r>
            <a:r>
              <a:rPr lang="de-DE" sz="2400" dirty="0">
                <a:solidFill>
                  <a:schemeClr val="tx1">
                    <a:lumMod val="85000"/>
                    <a:lumOff val="15000"/>
                  </a:schemeClr>
                </a:solidFill>
              </a:rPr>
              <a:t>Globales Glück“</a:t>
            </a:r>
            <a:endParaRPr lang="de" sz="2400" dirty="0">
              <a:solidFill>
                <a:schemeClr val="tx1">
                  <a:lumMod val="85000"/>
                  <a:lumOff val="15000"/>
                </a:schemeClr>
              </a:solidFill>
            </a:endParaRPr>
          </a:p>
          <a:p>
            <a:pPr rtl="0"/>
            <a:r>
              <a:rPr lang="de" sz="2400" dirty="0">
                <a:solidFill>
                  <a:schemeClr val="tx1">
                    <a:lumMod val="85000"/>
                    <a:lumOff val="15000"/>
                  </a:schemeClr>
                </a:solidFill>
              </a:rPr>
              <a:t>Stefan Ronacher</a:t>
            </a:r>
          </a:p>
          <a:p>
            <a:pPr rtl="0"/>
            <a:endParaRPr lang="de" sz="2400" dirty="0">
              <a:solidFill>
                <a:schemeClr val="tx1">
                  <a:lumMod val="85000"/>
                  <a:lumOff val="15000"/>
                </a:schemeClr>
              </a:solidFill>
            </a:endParaRPr>
          </a:p>
        </p:txBody>
      </p:sp>
      <p:pic>
        <p:nvPicPr>
          <p:cNvPr id="5" name="Bild 4" descr="Ein Bild mit einem Gebäude und einer Sitzbank&#10;&#10;Beschreibung wird automatisch generiert">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Gerader Verbinde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Grafik 5">
            <a:extLst>
              <a:ext uri="{FF2B5EF4-FFF2-40B4-BE49-F238E27FC236}">
                <a16:creationId xmlns:a16="http://schemas.microsoft.com/office/drawing/2014/main" id="{FAEDBDD5-66EF-6802-D3AB-29BDB8CD99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6601" y="5694237"/>
            <a:ext cx="2280087" cy="57370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Boxplot</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err="1"/>
              <a:t>Hier</a:t>
            </a:r>
            <a:r>
              <a:rPr lang="en-US" dirty="0"/>
              <a:t> </a:t>
            </a:r>
            <a:r>
              <a:rPr lang="en-US" dirty="0" err="1"/>
              <a:t>sieht</a:t>
            </a:r>
            <a:r>
              <a:rPr lang="en-US" dirty="0"/>
              <a:t> man, </a:t>
            </a:r>
            <a:r>
              <a:rPr lang="en-US" dirty="0" err="1"/>
              <a:t>dass</a:t>
            </a:r>
            <a:r>
              <a:rPr lang="en-US" dirty="0"/>
              <a:t> die </a:t>
            </a:r>
            <a:r>
              <a:rPr lang="en-US" dirty="0" err="1"/>
              <a:t>Glücklichkeitswerte</a:t>
            </a:r>
            <a:r>
              <a:rPr lang="en-US" dirty="0"/>
              <a:t> für </a:t>
            </a:r>
            <a:r>
              <a:rPr lang="en-US" dirty="0" err="1"/>
              <a:t>beide</a:t>
            </a:r>
            <a:r>
              <a:rPr lang="en-US" dirty="0"/>
              <a:t> Jahre </a:t>
            </a:r>
            <a:r>
              <a:rPr lang="en-US" dirty="0" err="1"/>
              <a:t>sehr</a:t>
            </a:r>
            <a:r>
              <a:rPr lang="en-US" dirty="0"/>
              <a:t> </a:t>
            </a:r>
            <a:r>
              <a:rPr lang="en-US" dirty="0" err="1"/>
              <a:t>ähnlich</a:t>
            </a:r>
            <a:r>
              <a:rPr lang="en-US" dirty="0"/>
              <a:t> </a:t>
            </a:r>
            <a:r>
              <a:rPr lang="en-US" dirty="0" err="1"/>
              <a:t>sind</a:t>
            </a:r>
            <a:r>
              <a:rPr lang="en-US" dirty="0"/>
              <a:t>.</a:t>
            </a:r>
          </a:p>
          <a:p>
            <a:r>
              <a:rPr lang="de-DE" dirty="0"/>
              <a:t>Der Median ist praktisch gleich, der untere Quartil ist ein wenig höher bei 2019.</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612161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Kombiplot</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lnSpcReduction="10000"/>
          </a:bodyPr>
          <a:lstStyle/>
          <a:p>
            <a:r>
              <a:rPr lang="en-US" dirty="0"/>
              <a:t>Für </a:t>
            </a:r>
            <a:r>
              <a:rPr lang="en-US" dirty="0" err="1"/>
              <a:t>geringe</a:t>
            </a:r>
            <a:r>
              <a:rPr lang="en-US" dirty="0"/>
              <a:t> </a:t>
            </a:r>
            <a:r>
              <a:rPr lang="en-US" dirty="0" err="1"/>
              <a:t>Werte</a:t>
            </a:r>
            <a:r>
              <a:rPr lang="en-US" dirty="0"/>
              <a:t> in </a:t>
            </a:r>
            <a:r>
              <a:rPr lang="en-US" dirty="0" err="1"/>
              <a:t>Glücklichkeit</a:t>
            </a:r>
            <a:r>
              <a:rPr lang="en-US" dirty="0"/>
              <a:t> und BIP pro Kopf </a:t>
            </a:r>
            <a:r>
              <a:rPr lang="en-US" dirty="0" err="1"/>
              <a:t>sind</a:t>
            </a:r>
            <a:r>
              <a:rPr lang="en-US" dirty="0"/>
              <a:t> die </a:t>
            </a:r>
            <a:r>
              <a:rPr lang="en-US" dirty="0" err="1"/>
              <a:t>Werte</a:t>
            </a:r>
            <a:r>
              <a:rPr lang="en-US" dirty="0"/>
              <a:t> der </a:t>
            </a:r>
            <a:r>
              <a:rPr lang="en-US" dirty="0" err="1"/>
              <a:t>Lebenserwartung</a:t>
            </a:r>
            <a:r>
              <a:rPr lang="en-US" dirty="0"/>
              <a:t> </a:t>
            </a:r>
            <a:r>
              <a:rPr lang="en-US" dirty="0" err="1"/>
              <a:t>auch</a:t>
            </a:r>
            <a:r>
              <a:rPr lang="en-US" dirty="0"/>
              <a:t> </a:t>
            </a:r>
            <a:r>
              <a:rPr lang="en-US" dirty="0" err="1"/>
              <a:t>tief</a:t>
            </a:r>
            <a:r>
              <a:rPr lang="en-US" dirty="0"/>
              <a:t>.  Das </a:t>
            </a:r>
            <a:r>
              <a:rPr lang="en-US" dirty="0" err="1"/>
              <a:t>klingt</a:t>
            </a:r>
            <a:r>
              <a:rPr lang="en-US" dirty="0"/>
              <a:t> </a:t>
            </a:r>
            <a:r>
              <a:rPr lang="en-US" dirty="0" err="1"/>
              <a:t>auch</a:t>
            </a:r>
            <a:r>
              <a:rPr lang="en-US" dirty="0"/>
              <a:t> </a:t>
            </a:r>
            <a:r>
              <a:rPr lang="en-US" dirty="0" err="1"/>
              <a:t>logisch</a:t>
            </a:r>
            <a:r>
              <a:rPr lang="en-US" dirty="0"/>
              <a:t>, </a:t>
            </a:r>
            <a:r>
              <a:rPr lang="en-US" dirty="0" err="1"/>
              <a:t>bei</a:t>
            </a:r>
            <a:r>
              <a:rPr lang="en-US" dirty="0"/>
              <a:t> </a:t>
            </a:r>
            <a:r>
              <a:rPr lang="en-US" dirty="0" err="1"/>
              <a:t>mehr</a:t>
            </a:r>
            <a:r>
              <a:rPr lang="en-US" dirty="0"/>
              <a:t> </a:t>
            </a:r>
            <a:r>
              <a:rPr lang="en-US" dirty="0" err="1"/>
              <a:t>Glücklichkeit</a:t>
            </a:r>
            <a:r>
              <a:rPr lang="en-US" dirty="0"/>
              <a:t> und </a:t>
            </a:r>
            <a:r>
              <a:rPr lang="en-US" dirty="0" err="1"/>
              <a:t>mehr</a:t>
            </a:r>
            <a:r>
              <a:rPr lang="en-US" dirty="0"/>
              <a:t> BIP pro Kopf </a:t>
            </a:r>
            <a:r>
              <a:rPr lang="en-US" dirty="0" err="1"/>
              <a:t>steigt</a:t>
            </a:r>
            <a:r>
              <a:rPr lang="en-US" dirty="0"/>
              <a:t> die </a:t>
            </a:r>
            <a:r>
              <a:rPr lang="en-US" dirty="0" err="1"/>
              <a:t>Lebenserwartung</a:t>
            </a:r>
            <a:r>
              <a:rPr lang="en-US" dirty="0"/>
              <a:t>.</a:t>
            </a:r>
          </a:p>
          <a:p>
            <a:r>
              <a:rPr lang="en-US" dirty="0"/>
              <a:t>Bei dem </a:t>
            </a:r>
            <a:r>
              <a:rPr lang="en-US" dirty="0" err="1"/>
              <a:t>Barplot</a:t>
            </a:r>
            <a:r>
              <a:rPr lang="en-US" dirty="0"/>
              <a:t> und </a:t>
            </a:r>
            <a:r>
              <a:rPr lang="en-US" dirty="0" err="1"/>
              <a:t>bei</a:t>
            </a:r>
            <a:r>
              <a:rPr lang="en-US" dirty="0"/>
              <a:t> dem </a:t>
            </a:r>
            <a:r>
              <a:rPr lang="en-US" dirty="0" err="1"/>
              <a:t>Violinplot</a:t>
            </a:r>
            <a:r>
              <a:rPr lang="en-US" dirty="0"/>
              <a:t> </a:t>
            </a:r>
            <a:r>
              <a:rPr lang="en-US" dirty="0" err="1"/>
              <a:t>sieht</a:t>
            </a:r>
            <a:r>
              <a:rPr lang="en-US" dirty="0"/>
              <a:t> man </a:t>
            </a:r>
            <a:r>
              <a:rPr lang="en-US" dirty="0" err="1"/>
              <a:t>eine</a:t>
            </a:r>
            <a:r>
              <a:rPr lang="en-US" dirty="0"/>
              <a:t> </a:t>
            </a:r>
            <a:r>
              <a:rPr lang="en-US" dirty="0" err="1"/>
              <a:t>gewisse</a:t>
            </a:r>
            <a:r>
              <a:rPr lang="en-US" dirty="0"/>
              <a:t> </a:t>
            </a:r>
            <a:r>
              <a:rPr lang="en-US" dirty="0" err="1"/>
              <a:t>Normalverteilung</a:t>
            </a:r>
            <a:r>
              <a:rPr lang="en-US" dirty="0"/>
              <a:t>.</a:t>
            </a:r>
          </a:p>
          <a:p>
            <a:r>
              <a:rPr lang="en-US" dirty="0" err="1"/>
              <a:t>Beim</a:t>
            </a:r>
            <a:r>
              <a:rPr lang="en-US" dirty="0"/>
              <a:t> </a:t>
            </a:r>
            <a:r>
              <a:rPr lang="en-US" dirty="0" err="1"/>
              <a:t>Barplot</a:t>
            </a:r>
            <a:r>
              <a:rPr lang="en-US" dirty="0"/>
              <a:t> </a:t>
            </a:r>
            <a:r>
              <a:rPr lang="en-US" dirty="0" err="1"/>
              <a:t>sieht</a:t>
            </a:r>
            <a:r>
              <a:rPr lang="en-US" dirty="0"/>
              <a:t> man </a:t>
            </a:r>
            <a:r>
              <a:rPr lang="en-US" dirty="0" err="1"/>
              <a:t>eine</a:t>
            </a:r>
            <a:r>
              <a:rPr lang="en-US" dirty="0"/>
              <a:t> </a:t>
            </a:r>
            <a:r>
              <a:rPr lang="en-US" dirty="0" err="1"/>
              <a:t>rechtssteile</a:t>
            </a:r>
            <a:r>
              <a:rPr lang="en-US" dirty="0"/>
              <a:t> </a:t>
            </a:r>
            <a:r>
              <a:rPr lang="en-US" dirty="0" err="1"/>
              <a:t>Kurve</a:t>
            </a:r>
            <a:r>
              <a:rPr lang="en-US" dirty="0"/>
              <a:t>.  Die </a:t>
            </a:r>
            <a:r>
              <a:rPr lang="en-US" dirty="0" err="1"/>
              <a:t>Werte</a:t>
            </a:r>
            <a:r>
              <a:rPr lang="en-US" dirty="0"/>
              <a:t> fallen also stark </a:t>
            </a:r>
            <a:r>
              <a:rPr lang="en-US" dirty="0" err="1"/>
              <a:t>bei</a:t>
            </a:r>
            <a:r>
              <a:rPr lang="en-US" dirty="0"/>
              <a:t> 1.5 und </a:t>
            </a:r>
            <a:r>
              <a:rPr lang="en-US" dirty="0" err="1"/>
              <a:t>höher</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600473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err="1"/>
              <a:t>Barplots</a:t>
            </a:r>
            <a:endParaRPr lang="de-DE" dirty="0"/>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err="1"/>
              <a:t>Hier</a:t>
            </a:r>
            <a:r>
              <a:rPr lang="en-US" dirty="0"/>
              <a:t> die </a:t>
            </a:r>
            <a:r>
              <a:rPr lang="en-US" dirty="0" err="1"/>
              <a:t>Graphen</a:t>
            </a:r>
            <a:r>
              <a:rPr lang="en-US" dirty="0"/>
              <a:t> für die </a:t>
            </a:r>
            <a:r>
              <a:rPr lang="en-US" dirty="0" err="1"/>
              <a:t>höchsten</a:t>
            </a:r>
            <a:r>
              <a:rPr lang="en-US" dirty="0"/>
              <a:t> und </a:t>
            </a:r>
            <a:r>
              <a:rPr lang="en-US" dirty="0" err="1"/>
              <a:t>tiefsten</a:t>
            </a:r>
            <a:r>
              <a:rPr lang="en-US" dirty="0"/>
              <a:t> </a:t>
            </a:r>
            <a:r>
              <a:rPr lang="en-US" dirty="0" err="1"/>
              <a:t>Glücklichkeitswerte</a:t>
            </a:r>
            <a:r>
              <a:rPr lang="en-US" dirty="0"/>
              <a:t>.</a:t>
            </a:r>
          </a:p>
          <a:p>
            <a:r>
              <a:rPr lang="en-US" dirty="0"/>
              <a:t>Da </a:t>
            </a:r>
            <a:r>
              <a:rPr lang="en-US" dirty="0" err="1"/>
              <a:t>spielen</a:t>
            </a:r>
            <a:r>
              <a:rPr lang="en-US" dirty="0"/>
              <a:t> </a:t>
            </a:r>
            <a:r>
              <a:rPr lang="en-US" dirty="0" err="1"/>
              <a:t>sich</a:t>
            </a:r>
            <a:r>
              <a:rPr lang="en-US" dirty="0"/>
              <a:t> die </a:t>
            </a:r>
            <a:r>
              <a:rPr lang="en-US" dirty="0" err="1"/>
              <a:t>Werte</a:t>
            </a:r>
            <a:r>
              <a:rPr lang="en-US" dirty="0"/>
              <a:t> </a:t>
            </a:r>
            <a:r>
              <a:rPr lang="en-US" dirty="0" err="1"/>
              <a:t>zwischen</a:t>
            </a:r>
            <a:r>
              <a:rPr lang="en-US" dirty="0"/>
              <a:t> 2.853 und 7.769 ab.</a:t>
            </a:r>
          </a:p>
          <a:p>
            <a:r>
              <a:rPr lang="en-US" dirty="0"/>
              <a:t>Die </a:t>
            </a:r>
            <a:r>
              <a:rPr lang="en-US" dirty="0" err="1"/>
              <a:t>Graphen</a:t>
            </a:r>
            <a:r>
              <a:rPr lang="en-US" dirty="0"/>
              <a:t> </a:t>
            </a:r>
            <a:r>
              <a:rPr lang="en-US" dirty="0" err="1"/>
              <a:t>sind</a:t>
            </a:r>
            <a:r>
              <a:rPr lang="en-US" dirty="0"/>
              <a:t> so </a:t>
            </a:r>
            <a:r>
              <a:rPr lang="en-US" dirty="0" err="1"/>
              <a:t>gemacht</a:t>
            </a:r>
            <a:r>
              <a:rPr lang="en-US" dirty="0"/>
              <a:t>, </a:t>
            </a:r>
            <a:r>
              <a:rPr lang="en-US" dirty="0" err="1"/>
              <a:t>weil</a:t>
            </a:r>
            <a:r>
              <a:rPr lang="en-US" dirty="0"/>
              <a:t> es </a:t>
            </a:r>
            <a:r>
              <a:rPr lang="en-US" dirty="0" err="1"/>
              <a:t>keine</a:t>
            </a:r>
            <a:r>
              <a:rPr lang="en-US" dirty="0"/>
              <a:t> </a:t>
            </a:r>
            <a:r>
              <a:rPr lang="en-US" dirty="0" err="1"/>
              <a:t>Übersicht</a:t>
            </a:r>
            <a:r>
              <a:rPr lang="en-US" dirty="0"/>
              <a:t> für alle Länder </a:t>
            </a:r>
            <a:r>
              <a:rPr lang="en-US" dirty="0" err="1"/>
              <a:t>wegen</a:t>
            </a:r>
            <a:r>
              <a:rPr lang="en-US" dirty="0"/>
              <a:t> der </a:t>
            </a:r>
            <a:r>
              <a:rPr lang="en-US" dirty="0" err="1"/>
              <a:t>Anzahl</a:t>
            </a:r>
            <a:r>
              <a:rPr lang="en-US" dirty="0"/>
              <a:t> </a:t>
            </a:r>
            <a:r>
              <a:rPr lang="en-US" dirty="0" err="1"/>
              <a:t>gibt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136408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err="1"/>
              <a:t>Bubbleplot</a:t>
            </a:r>
            <a:r>
              <a:rPr lang="de-DE" dirty="0"/>
              <a:t> 1</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a:t>
            </a:r>
            <a:r>
              <a:rPr lang="en-US" dirty="0" err="1"/>
              <a:t>grösseren</a:t>
            </a:r>
            <a:r>
              <a:rPr lang="en-US" dirty="0"/>
              <a:t> </a:t>
            </a:r>
            <a:r>
              <a:rPr lang="en-US" dirty="0" err="1"/>
              <a:t>Werte</a:t>
            </a:r>
            <a:r>
              <a:rPr lang="en-US" dirty="0"/>
              <a:t> von BIP pro Kopf und </a:t>
            </a:r>
            <a:r>
              <a:rPr lang="en-US" dirty="0" err="1"/>
              <a:t>Lebenserwartung</a:t>
            </a:r>
            <a:r>
              <a:rPr lang="en-US" dirty="0"/>
              <a:t> </a:t>
            </a:r>
            <a:r>
              <a:rPr lang="en-US" dirty="0" err="1"/>
              <a:t>haben</a:t>
            </a:r>
            <a:r>
              <a:rPr lang="en-US" dirty="0"/>
              <a:t> </a:t>
            </a:r>
            <a:r>
              <a:rPr lang="en-US" dirty="0" err="1"/>
              <a:t>höhere</a:t>
            </a:r>
            <a:r>
              <a:rPr lang="en-US" dirty="0"/>
              <a:t> </a:t>
            </a:r>
            <a:r>
              <a:rPr lang="en-US" dirty="0" err="1"/>
              <a:t>Grosszügigkeit</a:t>
            </a:r>
            <a:r>
              <a:rPr lang="en-US" dirty="0"/>
              <a:t> und </a:t>
            </a:r>
            <a:r>
              <a:rPr lang="en-US" dirty="0" err="1"/>
              <a:t>höheren</a:t>
            </a:r>
            <a:r>
              <a:rPr lang="en-US" dirty="0"/>
              <a:t>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518649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err="1"/>
              <a:t>Bubbleplot</a:t>
            </a:r>
            <a:r>
              <a:rPr lang="de-DE" dirty="0"/>
              <a:t> 2</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1"/>
            <a:ext cx="6881247" cy="4469620"/>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67228" y="2120900"/>
            <a:ext cx="4541004" cy="3748194"/>
          </a:xfrm>
        </p:spPr>
        <p:txBody>
          <a:bodyPr>
            <a:normAutofit/>
          </a:bodyPr>
          <a:lstStyle/>
          <a:p>
            <a:r>
              <a:rPr lang="en-US" dirty="0"/>
              <a:t>Die </a:t>
            </a:r>
            <a:r>
              <a:rPr lang="en-US" dirty="0" err="1"/>
              <a:t>grösseren</a:t>
            </a:r>
            <a:r>
              <a:rPr lang="en-US" dirty="0"/>
              <a:t> </a:t>
            </a:r>
            <a:r>
              <a:rPr lang="en-US" dirty="0" err="1"/>
              <a:t>Werte</a:t>
            </a:r>
            <a:r>
              <a:rPr lang="en-US" dirty="0"/>
              <a:t> von </a:t>
            </a:r>
            <a:r>
              <a:rPr lang="en-US" dirty="0" err="1"/>
              <a:t>Entscheidungsfreiheit</a:t>
            </a:r>
            <a:r>
              <a:rPr lang="en-US" dirty="0"/>
              <a:t> und </a:t>
            </a:r>
            <a:r>
              <a:rPr lang="en-US" dirty="0" err="1"/>
              <a:t>tieferem</a:t>
            </a:r>
            <a:r>
              <a:rPr lang="en-US" dirty="0"/>
              <a:t> Rang </a:t>
            </a:r>
            <a:r>
              <a:rPr lang="en-US" dirty="0" err="1"/>
              <a:t>haben</a:t>
            </a:r>
            <a:r>
              <a:rPr lang="en-US" dirty="0"/>
              <a:t> </a:t>
            </a:r>
            <a:r>
              <a:rPr lang="en-US" dirty="0" err="1"/>
              <a:t>höheren</a:t>
            </a:r>
            <a:r>
              <a:rPr lang="en-US" dirty="0"/>
              <a:t> </a:t>
            </a:r>
            <a:r>
              <a:rPr lang="en-US" dirty="0" err="1"/>
              <a:t>Glücklichkeitswert</a:t>
            </a:r>
            <a:r>
              <a:rPr lang="en-US" dirty="0"/>
              <a:t>.</a:t>
            </a:r>
          </a:p>
          <a:p>
            <a:r>
              <a:rPr lang="en-US" dirty="0" err="1"/>
              <a:t>Niedriger</a:t>
            </a:r>
            <a:r>
              <a:rPr lang="en-US" dirty="0"/>
              <a:t> Rang hat </a:t>
            </a:r>
            <a:r>
              <a:rPr lang="en-US" dirty="0" err="1"/>
              <a:t>höhere</a:t>
            </a:r>
            <a:r>
              <a:rPr lang="en-US" dirty="0"/>
              <a:t> </a:t>
            </a:r>
            <a:r>
              <a:rPr lang="en-US" dirty="0" err="1"/>
              <a:t>Entschidungsfreiheit</a:t>
            </a:r>
            <a:r>
              <a:rPr lang="en-US" dirty="0"/>
              <a:t>.</a:t>
            </a:r>
          </a:p>
          <a:p>
            <a:pPr marL="0" indent="0">
              <a:buNone/>
            </a:pPr>
            <a:r>
              <a:rPr lang="en-US" dirty="0"/>
              <a:t>  Die </a:t>
            </a:r>
            <a:r>
              <a:rPr lang="en-US" dirty="0" err="1"/>
              <a:t>Jahreswerte</a:t>
            </a:r>
            <a:r>
              <a:rPr lang="en-US" dirty="0"/>
              <a:t> </a:t>
            </a:r>
            <a:r>
              <a:rPr lang="en-US" dirty="0" err="1"/>
              <a:t>überschneiden</a:t>
            </a:r>
            <a:r>
              <a:rPr lang="en-US" dirty="0"/>
              <a:t> </a:t>
            </a:r>
            <a:r>
              <a:rPr lang="en-US" dirty="0" err="1"/>
              <a:t>sich</a:t>
            </a:r>
            <a:r>
              <a:rPr lang="en-US" dirty="0"/>
              <a:t>, </a:t>
            </a:r>
            <a:r>
              <a:rPr lang="en-US" dirty="0" err="1"/>
              <a:t>sind</a:t>
            </a:r>
            <a:r>
              <a:rPr lang="en-US" dirty="0"/>
              <a:t> also </a:t>
            </a:r>
            <a:r>
              <a:rPr lang="en-US" dirty="0" err="1"/>
              <a:t>recht</a:t>
            </a:r>
            <a:r>
              <a:rPr lang="en-US" dirty="0"/>
              <a:t> </a:t>
            </a:r>
            <a:r>
              <a:rPr lang="en-US" dirty="0" err="1"/>
              <a:t>ähnlich</a:t>
            </a:r>
            <a:r>
              <a:rPr lang="en-US"/>
              <a:t>.</a:t>
            </a:r>
            <a:endParaRPr lang="en-US" dirty="0"/>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821518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Interactive Plots</a:t>
            </a:r>
          </a:p>
        </p:txBody>
      </p:sp>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Plots warden </a:t>
            </a:r>
            <a:r>
              <a:rPr lang="en-US" dirty="0" err="1"/>
              <a:t>im</a:t>
            </a:r>
            <a:r>
              <a:rPr lang="en-US" dirty="0"/>
              <a:t> </a:t>
            </a:r>
            <a:r>
              <a:rPr lang="en-US" dirty="0" err="1"/>
              <a:t>Py</a:t>
            </a:r>
            <a:r>
              <a:rPr lang="en-US" dirty="0"/>
              <a:t>-Charm </a:t>
            </a:r>
            <a:r>
              <a:rPr lang="en-US" dirty="0" err="1"/>
              <a:t>gezeigt</a:t>
            </a:r>
            <a:r>
              <a:rPr lang="en-US" dirty="0"/>
              <a:t>.</a:t>
            </a:r>
          </a:p>
          <a:p>
            <a:r>
              <a:rPr lang="en-US" dirty="0"/>
              <a:t>Für die “</a:t>
            </a:r>
            <a:r>
              <a:rPr lang="en-US" dirty="0" err="1"/>
              <a:t>leeren</a:t>
            </a:r>
            <a:r>
              <a:rPr lang="en-US" dirty="0"/>
              <a:t> Länder” </a:t>
            </a:r>
            <a:r>
              <a:rPr lang="en-US" dirty="0" err="1"/>
              <a:t>gibt</a:t>
            </a:r>
            <a:r>
              <a:rPr lang="en-US" dirty="0"/>
              <a:t> es </a:t>
            </a:r>
            <a:r>
              <a:rPr lang="en-US" dirty="0" err="1"/>
              <a:t>keine</a:t>
            </a:r>
            <a:r>
              <a:rPr lang="en-US" dirty="0"/>
              <a:t> Info </a:t>
            </a:r>
            <a:r>
              <a:rPr lang="en-US" dirty="0" err="1"/>
              <a:t>im</a:t>
            </a:r>
            <a:r>
              <a:rPr lang="en-US" dirty="0"/>
              <a:t> </a:t>
            </a:r>
            <a:r>
              <a:rPr lang="en-US" dirty="0" err="1"/>
              <a:t>Datensatz</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
        <p:nvSpPr>
          <p:cNvPr id="4" name="Inhaltsplatzhalter 3">
            <a:extLst>
              <a:ext uri="{FF2B5EF4-FFF2-40B4-BE49-F238E27FC236}">
                <a16:creationId xmlns:a16="http://schemas.microsoft.com/office/drawing/2014/main" id="{F9782425-3F63-A9FC-0B9C-43CF5CCB21F3}"/>
              </a:ext>
            </a:extLst>
          </p:cNvPr>
          <p:cNvSpPr>
            <a:spLocks noGrp="1"/>
          </p:cNvSpPr>
          <p:nvPr>
            <p:ph sz="half" idx="1"/>
          </p:nvPr>
        </p:nvSpPr>
        <p:spPr/>
        <p:txBody>
          <a:bodyPr/>
          <a:lstStyle/>
          <a:p>
            <a:endParaRPr lang="de-DE"/>
          </a:p>
        </p:txBody>
      </p:sp>
    </p:spTree>
    <p:extLst>
      <p:ext uri="{BB962C8B-B14F-4D97-AF65-F5344CB8AC3E}">
        <p14:creationId xmlns:p14="http://schemas.microsoft.com/office/powerpoint/2010/main" val="3863180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Animierter Plot</a:t>
            </a:r>
          </a:p>
        </p:txBody>
      </p:sp>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Der Plot </a:t>
            </a:r>
            <a:r>
              <a:rPr lang="en-US" dirty="0" err="1"/>
              <a:t>wird</a:t>
            </a:r>
            <a:r>
              <a:rPr lang="en-US" dirty="0"/>
              <a:t> in Windows </a:t>
            </a:r>
            <a:r>
              <a:rPr lang="en-US" dirty="0" err="1"/>
              <a:t>gezeigt</a:t>
            </a:r>
            <a:r>
              <a:rPr lang="en-US" dirty="0"/>
              <a:t>.</a:t>
            </a:r>
          </a:p>
          <a:p>
            <a:r>
              <a:rPr lang="en-US" dirty="0"/>
              <a:t>Bei </a:t>
            </a:r>
            <a:r>
              <a:rPr lang="en-US" dirty="0" err="1"/>
              <a:t>hohen</a:t>
            </a:r>
            <a:r>
              <a:rPr lang="en-US" dirty="0"/>
              <a:t> BIP pro Kopf, </a:t>
            </a:r>
            <a:r>
              <a:rPr lang="en-US" dirty="0" err="1"/>
              <a:t>Sozialhilfe</a:t>
            </a:r>
            <a:r>
              <a:rPr lang="en-US" dirty="0"/>
              <a:t> und </a:t>
            </a:r>
            <a:r>
              <a:rPr lang="en-US" dirty="0" err="1"/>
              <a:t>Lebenserwartungen</a:t>
            </a:r>
            <a:r>
              <a:rPr lang="en-US" dirty="0"/>
              <a:t> </a:t>
            </a:r>
            <a:r>
              <a:rPr lang="en-US" dirty="0" err="1"/>
              <a:t>sind</a:t>
            </a:r>
            <a:r>
              <a:rPr lang="en-US" dirty="0"/>
              <a:t> </a:t>
            </a:r>
            <a:r>
              <a:rPr lang="en-US" dirty="0" err="1"/>
              <a:t>hohe</a:t>
            </a:r>
            <a:r>
              <a:rPr lang="en-US" dirty="0"/>
              <a:t> </a:t>
            </a:r>
            <a:r>
              <a:rPr lang="en-US" dirty="0" err="1"/>
              <a:t>Glücklichkeitswerte</a:t>
            </a:r>
            <a:r>
              <a:rPr lang="en-US" dirty="0"/>
              <a:t> </a:t>
            </a:r>
            <a:r>
              <a:rPr lang="en-US" dirty="0" err="1"/>
              <a:t>zu</a:t>
            </a:r>
            <a:r>
              <a:rPr lang="en-US" dirty="0"/>
              <a:t> </a:t>
            </a:r>
            <a:r>
              <a:rPr lang="en-US" dirty="0" err="1"/>
              <a:t>sehen</a:t>
            </a:r>
            <a:r>
              <a:rPr lang="en-US" dirty="0"/>
              <a:t>.</a:t>
            </a:r>
          </a:p>
          <a:p>
            <a:r>
              <a:rPr lang="en-US" dirty="0"/>
              <a:t>Man </a:t>
            </a:r>
            <a:r>
              <a:rPr lang="en-US" dirty="0" err="1"/>
              <a:t>sieht</a:t>
            </a:r>
            <a:r>
              <a:rPr lang="en-US" dirty="0"/>
              <a:t> </a:t>
            </a:r>
            <a:r>
              <a:rPr lang="en-US" dirty="0" err="1"/>
              <a:t>durch</a:t>
            </a:r>
            <a:r>
              <a:rPr lang="en-US" dirty="0"/>
              <a:t> den 3d-Effekt, </a:t>
            </a:r>
            <a:r>
              <a:rPr lang="en-US" dirty="0" err="1"/>
              <a:t>dass</a:t>
            </a:r>
            <a:r>
              <a:rPr lang="en-US" dirty="0"/>
              <a:t> die </a:t>
            </a:r>
            <a:r>
              <a:rPr lang="en-US" dirty="0" err="1"/>
              <a:t>hellen</a:t>
            </a:r>
            <a:r>
              <a:rPr lang="en-US" dirty="0"/>
              <a:t> Dots </a:t>
            </a:r>
            <a:r>
              <a:rPr lang="en-US" dirty="0" err="1"/>
              <a:t>im</a:t>
            </a:r>
            <a:r>
              <a:rPr lang="en-US" dirty="0"/>
              <a:t> </a:t>
            </a:r>
            <a:r>
              <a:rPr lang="en-US" dirty="0" err="1"/>
              <a:t>oberen</a:t>
            </a:r>
            <a:r>
              <a:rPr lang="en-US" dirty="0"/>
              <a:t> Teil </a:t>
            </a:r>
            <a:r>
              <a:rPr lang="en-US" dirty="0" err="1"/>
              <a:t>sind</a:t>
            </a:r>
            <a:r>
              <a:rPr lang="en-US" dirty="0"/>
              <a:t>.  Die </a:t>
            </a:r>
            <a:r>
              <a:rPr lang="en-US" dirty="0" err="1"/>
              <a:t>dunkleren</a:t>
            </a:r>
            <a:r>
              <a:rPr lang="en-US" dirty="0"/>
              <a:t> </a:t>
            </a:r>
            <a:r>
              <a:rPr lang="en-US" dirty="0" err="1"/>
              <a:t>sind</a:t>
            </a:r>
            <a:r>
              <a:rPr lang="en-US" dirty="0"/>
              <a:t> </a:t>
            </a:r>
            <a:r>
              <a:rPr lang="en-US" dirty="0" err="1"/>
              <a:t>unten</a:t>
            </a:r>
            <a:r>
              <a:rPr lang="en-US" dirty="0"/>
              <a:t> </a:t>
            </a:r>
            <a:r>
              <a:rPr lang="en-US" dirty="0" err="1"/>
              <a:t>zu</a:t>
            </a:r>
            <a:r>
              <a:rPr lang="en-US" dirty="0"/>
              <a:t> </a:t>
            </a:r>
            <a:r>
              <a:rPr lang="en-US" dirty="0" err="1"/>
              <a:t>finden</a:t>
            </a:r>
            <a:r>
              <a:rPr lang="en-US" dirty="0"/>
              <a:t>.</a:t>
            </a:r>
          </a:p>
          <a:p>
            <a:endParaRPr lang="en-US" dirty="0"/>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
        <p:nvSpPr>
          <p:cNvPr id="4" name="Inhaltsplatzhalter 3">
            <a:extLst>
              <a:ext uri="{FF2B5EF4-FFF2-40B4-BE49-F238E27FC236}">
                <a16:creationId xmlns:a16="http://schemas.microsoft.com/office/drawing/2014/main" id="{F9782425-3F63-A9FC-0B9C-43CF5CCB21F3}"/>
              </a:ext>
            </a:extLst>
          </p:cNvPr>
          <p:cNvSpPr>
            <a:spLocks noGrp="1"/>
          </p:cNvSpPr>
          <p:nvPr>
            <p:ph sz="half" idx="1"/>
          </p:nvPr>
        </p:nvSpPr>
        <p:spPr/>
        <p:txBody>
          <a:bodyPr/>
          <a:lstStyle/>
          <a:p>
            <a:endParaRPr lang="de-DE"/>
          </a:p>
        </p:txBody>
      </p:sp>
    </p:spTree>
    <p:extLst>
      <p:ext uri="{BB962C8B-B14F-4D97-AF65-F5344CB8AC3E}">
        <p14:creationId xmlns:p14="http://schemas.microsoft.com/office/powerpoint/2010/main" val="30259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hteck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rtlCol="0" anchor="ctr">
            <a:normAutofit fontScale="90000"/>
          </a:bodyPr>
          <a:lstStyle/>
          <a:p>
            <a:pPr lvl="0" rtl="0"/>
            <a:r>
              <a:rPr lang="de-DE" sz="4800" i="1" dirty="0">
                <a:solidFill>
                  <a:srgbClr val="FFFFFF"/>
                </a:solidFill>
              </a:rPr>
              <a:t>Die Aufgabenstellung sagt: „welchen Einfluss die einzelnen Faktoren auf die Glücklichkeit der Bewohner haben. Finde außerdem heraus, ob es einen Zusammenhang zwischen verschiedenen Faktoren gibt.“</a:t>
            </a:r>
            <a:br>
              <a:rPr lang="de-DE" sz="4800" i="1" dirty="0">
                <a:solidFill>
                  <a:srgbClr val="FFFFFF"/>
                </a:solidFill>
              </a:rPr>
            </a:br>
            <a:r>
              <a:rPr lang="de-DE" sz="4800" i="1" dirty="0">
                <a:solidFill>
                  <a:srgbClr val="FFFFFF"/>
                </a:solidFill>
              </a:rPr>
              <a:t>Deshalb hier Grafiken die das Verhältnis zur Glücklichkeit zeigen.</a:t>
            </a:r>
            <a:br>
              <a:rPr lang="de-DE" sz="4800" i="1" dirty="0">
                <a:solidFill>
                  <a:srgbClr val="FFFFFF"/>
                </a:solidFill>
              </a:rPr>
            </a:br>
            <a:endParaRPr lang="de" sz="4800" i="1" dirty="0">
              <a:solidFill>
                <a:srgbClr val="FFFFFF"/>
              </a:solidFill>
            </a:endParaRPr>
          </a:p>
        </p:txBody>
      </p:sp>
      <p:sp>
        <p:nvSpPr>
          <p:cNvPr id="49" name="Rechteck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de-DE"/>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1</a:t>
            </a:r>
          </a:p>
        </p:txBody>
      </p:sp>
      <p:pic>
        <p:nvPicPr>
          <p:cNvPr id="6" name="Inhaltsplatzhalter 5" descr="Ein Bild, das Diagramm, Reihe, Screenshot, Text enthält.&#10;&#10;Automatisch generierte Beschreibung">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5980" y="1838190"/>
            <a:ext cx="6904336" cy="4575310"/>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065363" cy="3748194"/>
          </a:xfrm>
        </p:spPr>
        <p:txBody>
          <a:bodyPr/>
          <a:lstStyle/>
          <a:p>
            <a:r>
              <a:rPr lang="en-US" dirty="0"/>
              <a:t>Man </a:t>
            </a:r>
            <a:r>
              <a:rPr lang="en-US" dirty="0" err="1"/>
              <a:t>sieht</a:t>
            </a:r>
            <a:r>
              <a:rPr lang="en-US" dirty="0"/>
              <a:t>, die Trendlines </a:t>
            </a:r>
            <a:r>
              <a:rPr lang="en-US" dirty="0" err="1"/>
              <a:t>überschneiden</a:t>
            </a:r>
            <a:r>
              <a:rPr lang="en-US" dirty="0"/>
              <a:t> </a:t>
            </a:r>
            <a:r>
              <a:rPr lang="en-US" dirty="0" err="1"/>
              <a:t>sich</a:t>
            </a:r>
            <a:r>
              <a:rPr lang="en-US" dirty="0"/>
              <a:t>, und es </a:t>
            </a:r>
            <a:r>
              <a:rPr lang="en-US" dirty="0" err="1"/>
              <a:t>gibt</a:t>
            </a:r>
            <a:r>
              <a:rPr lang="en-US" dirty="0"/>
              <a:t> </a:t>
            </a:r>
            <a:r>
              <a:rPr lang="en-US" dirty="0" err="1"/>
              <a:t>wenig</a:t>
            </a:r>
            <a:r>
              <a:rPr lang="en-US" dirty="0"/>
              <a:t> </a:t>
            </a:r>
            <a:r>
              <a:rPr lang="en-US" dirty="0" err="1"/>
              <a:t>Streuung</a:t>
            </a:r>
            <a:r>
              <a:rPr lang="en-US" dirty="0"/>
              <a:t> der </a:t>
            </a:r>
            <a:r>
              <a:rPr lang="en-US" dirty="0" err="1"/>
              <a:t>Werte</a:t>
            </a:r>
            <a:r>
              <a:rPr lang="en-US" dirty="0"/>
              <a:t>.</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BPI pro Kopf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2897233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2</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lnSpcReduction="10000"/>
          </a:bodyPr>
          <a:lstStyle/>
          <a:p>
            <a:r>
              <a:rPr lang="en-US" dirty="0"/>
              <a:t>Man </a:t>
            </a:r>
            <a:r>
              <a:rPr lang="en-US" dirty="0" err="1"/>
              <a:t>sieht</a:t>
            </a:r>
            <a:r>
              <a:rPr lang="en-US" dirty="0"/>
              <a:t>, die Trendlines </a:t>
            </a:r>
            <a:r>
              <a:rPr lang="en-US" dirty="0" err="1"/>
              <a:t>überschneiden</a:t>
            </a:r>
            <a:r>
              <a:rPr lang="en-US" dirty="0"/>
              <a:t> </a:t>
            </a:r>
            <a:r>
              <a:rPr lang="en-US" dirty="0" err="1"/>
              <a:t>sich</a:t>
            </a:r>
            <a:r>
              <a:rPr lang="en-US" dirty="0"/>
              <a:t>.  Die </a:t>
            </a:r>
            <a:r>
              <a:rPr lang="en-US" dirty="0" err="1"/>
              <a:t>Werte</a:t>
            </a:r>
            <a:r>
              <a:rPr lang="en-US" dirty="0"/>
              <a:t> für die Jahre </a:t>
            </a:r>
            <a:r>
              <a:rPr lang="en-US" dirty="0" err="1"/>
              <a:t>sind</a:t>
            </a:r>
            <a:r>
              <a:rPr lang="en-US" dirty="0"/>
              <a:t> </a:t>
            </a:r>
            <a:r>
              <a:rPr lang="en-US" dirty="0" err="1"/>
              <a:t>ähnlich</a:t>
            </a:r>
            <a:r>
              <a:rPr lang="en-US" dirty="0"/>
              <a:t>, in der </a:t>
            </a:r>
            <a:r>
              <a:rPr lang="en-US" dirty="0" err="1"/>
              <a:t>selben</a:t>
            </a:r>
            <a:r>
              <a:rPr lang="en-US" dirty="0"/>
              <a:t> Wolke.</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a:t>
            </a:r>
            <a:r>
              <a:rPr lang="en-US" dirty="0" err="1"/>
              <a:t>Sozailhilfe</a:t>
            </a:r>
            <a:r>
              <a:rPr lang="en-US" dirty="0"/>
              <a:t> und </a:t>
            </a:r>
            <a:r>
              <a:rPr lang="en-US" dirty="0" err="1"/>
              <a:t>Glücklichkeitswert</a:t>
            </a:r>
            <a:r>
              <a:rPr lang="en-US" dirty="0"/>
              <a:t>.</a:t>
            </a:r>
          </a:p>
          <a:p>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 </a:t>
            </a:r>
            <a:r>
              <a:rPr lang="en-US" dirty="0" err="1"/>
              <a:t>ist</a:t>
            </a:r>
            <a:r>
              <a:rPr lang="en-US" dirty="0"/>
              <a:t> </a:t>
            </a:r>
            <a:r>
              <a:rPr lang="en-US" dirty="0" err="1"/>
              <a:t>alles</a:t>
            </a:r>
            <a:r>
              <a:rPr lang="en-US" dirty="0"/>
              <a:t> </a:t>
            </a:r>
            <a:r>
              <a:rPr lang="en-US" dirty="0" err="1"/>
              <a:t>ziemlich</a:t>
            </a:r>
            <a:r>
              <a:rPr lang="en-US" dirty="0"/>
              <a:t> </a:t>
            </a:r>
            <a:r>
              <a:rPr lang="en-US" dirty="0" err="1"/>
              <a:t>Nahe</a:t>
            </a:r>
            <a:r>
              <a:rPr lang="en-US" dirty="0"/>
              <a:t> der trendline.</a:t>
            </a:r>
          </a:p>
          <a:p>
            <a:r>
              <a:rPr lang="en-US" dirty="0"/>
              <a:t>In der </a:t>
            </a:r>
            <a:r>
              <a:rPr lang="en-US" dirty="0" err="1"/>
              <a:t>Nähe</a:t>
            </a:r>
            <a:r>
              <a:rPr lang="en-US" dirty="0"/>
              <a:t> der Null </a:t>
            </a:r>
            <a:r>
              <a:rPr lang="en-US" dirty="0" err="1"/>
              <a:t>ist</a:t>
            </a:r>
            <a:r>
              <a:rPr lang="en-US" dirty="0"/>
              <a:t> fast </a:t>
            </a:r>
            <a:r>
              <a:rPr lang="en-US" dirty="0" err="1"/>
              <a:t>nichts</a:t>
            </a:r>
            <a:r>
              <a:rPr lang="en-US" dirty="0"/>
              <a:t> </a:t>
            </a:r>
            <a:r>
              <a:rPr lang="en-US" dirty="0" err="1"/>
              <a:t>zu</a:t>
            </a:r>
            <a:r>
              <a:rPr lang="en-US" dirty="0"/>
              <a:t> </a:t>
            </a:r>
            <a:r>
              <a:rPr lang="en-US" dirty="0" err="1"/>
              <a:t>finden</a:t>
            </a:r>
            <a:r>
              <a:rPr lang="en-US" dirty="0"/>
              <a:t>.  Es </a:t>
            </a:r>
            <a:r>
              <a:rPr lang="en-US" dirty="0" err="1"/>
              <a:t>gibt</a:t>
            </a:r>
            <a:r>
              <a:rPr lang="en-US" dirty="0"/>
              <a:t> also </a:t>
            </a:r>
            <a:r>
              <a:rPr lang="en-US" dirty="0" err="1"/>
              <a:t>keine</a:t>
            </a:r>
            <a:r>
              <a:rPr lang="en-US" dirty="0"/>
              <a:t> </a:t>
            </a:r>
            <a:r>
              <a:rPr lang="en-US" dirty="0" err="1"/>
              <a:t>kleinen</a:t>
            </a:r>
            <a:r>
              <a:rPr lang="en-US" dirty="0"/>
              <a:t> </a:t>
            </a:r>
            <a:r>
              <a:rPr lang="en-US" dirty="0" err="1"/>
              <a:t>Werte</a:t>
            </a:r>
            <a:r>
              <a:rPr lang="en-US" dirty="0"/>
              <a:t>  für </a:t>
            </a:r>
            <a:r>
              <a:rPr lang="en-US" dirty="0" err="1"/>
              <a:t>Sozialhilfe</a:t>
            </a:r>
            <a:r>
              <a:rPr lang="en-US" dirty="0"/>
              <a:t> und </a:t>
            </a:r>
            <a:r>
              <a:rPr lang="en-US" dirty="0" err="1"/>
              <a:t>Glücklichkeitswerte</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002467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3</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Man </a:t>
            </a:r>
            <a:r>
              <a:rPr lang="en-US" dirty="0" err="1"/>
              <a:t>sieht</a:t>
            </a:r>
            <a:r>
              <a:rPr lang="en-US" dirty="0"/>
              <a:t>, die Trendlines </a:t>
            </a:r>
            <a:r>
              <a:rPr lang="en-US" dirty="0" err="1"/>
              <a:t>sind</a:t>
            </a:r>
            <a:r>
              <a:rPr lang="en-US" dirty="0"/>
              <a:t> </a:t>
            </a:r>
            <a:r>
              <a:rPr lang="en-US" dirty="0" err="1"/>
              <a:t>paralell</a:t>
            </a:r>
            <a:r>
              <a:rPr lang="en-US" dirty="0"/>
              <a:t>.  Der </a:t>
            </a:r>
            <a:r>
              <a:rPr lang="en-US" dirty="0" err="1"/>
              <a:t>Glücklichkeitswert</a:t>
            </a:r>
            <a:r>
              <a:rPr lang="en-US" dirty="0"/>
              <a:t> von 2018 </a:t>
            </a:r>
            <a:r>
              <a:rPr lang="en-US" dirty="0" err="1"/>
              <a:t>ist</a:t>
            </a:r>
            <a:r>
              <a:rPr lang="en-US" dirty="0"/>
              <a:t> </a:t>
            </a:r>
            <a:r>
              <a:rPr lang="en-US" dirty="0" err="1"/>
              <a:t>im</a:t>
            </a:r>
            <a:r>
              <a:rPr lang="en-US" dirty="0"/>
              <a:t> </a:t>
            </a:r>
            <a:r>
              <a:rPr lang="en-US" dirty="0" err="1"/>
              <a:t>Schnitt</a:t>
            </a:r>
            <a:r>
              <a:rPr lang="en-US" dirty="0"/>
              <a:t> </a:t>
            </a:r>
            <a:r>
              <a:rPr lang="en-US" dirty="0" err="1"/>
              <a:t>höher</a:t>
            </a:r>
            <a:r>
              <a:rPr lang="en-US" dirty="0"/>
              <a:t> </a:t>
            </a:r>
            <a:r>
              <a:rPr lang="en-US" dirty="0" err="1"/>
              <a:t>als</a:t>
            </a:r>
            <a:r>
              <a:rPr lang="en-US" dirty="0"/>
              <a:t> der von 2019.</a:t>
            </a:r>
          </a:p>
          <a:p>
            <a:r>
              <a:rPr lang="en-US" dirty="0"/>
              <a:t>Es </a:t>
            </a:r>
            <a:r>
              <a:rPr lang="en-US" dirty="0" err="1"/>
              <a:t>gibt</a:t>
            </a:r>
            <a:r>
              <a:rPr lang="en-US" dirty="0"/>
              <a:t> </a:t>
            </a:r>
            <a:r>
              <a:rPr lang="en-US" dirty="0" err="1"/>
              <a:t>ein</a:t>
            </a:r>
            <a:r>
              <a:rPr lang="en-US" dirty="0"/>
              <a:t> </a:t>
            </a:r>
            <a:r>
              <a:rPr lang="en-US" dirty="0" err="1"/>
              <a:t>gewisses</a:t>
            </a:r>
            <a:r>
              <a:rPr lang="en-US" dirty="0"/>
              <a:t> </a:t>
            </a:r>
            <a:r>
              <a:rPr lang="en-US" dirty="0" err="1"/>
              <a:t>Verhältnis</a:t>
            </a:r>
            <a:r>
              <a:rPr lang="en-US" dirty="0"/>
              <a:t> </a:t>
            </a:r>
            <a:r>
              <a:rPr lang="en-US" dirty="0" err="1"/>
              <a:t>zwischen</a:t>
            </a:r>
            <a:r>
              <a:rPr lang="en-US" dirty="0"/>
              <a:t> </a:t>
            </a:r>
            <a:r>
              <a:rPr lang="en-US" dirty="0" err="1"/>
              <a:t>Lebenserwartung</a:t>
            </a:r>
            <a:r>
              <a:rPr lang="en-US" dirty="0"/>
              <a:t>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47644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4</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Trendlines </a:t>
            </a:r>
            <a:r>
              <a:rPr lang="en-US" dirty="0" err="1"/>
              <a:t>spalten</a:t>
            </a:r>
            <a:r>
              <a:rPr lang="en-US" dirty="0"/>
              <a:t> </a:t>
            </a:r>
            <a:r>
              <a:rPr lang="en-US" dirty="0" err="1"/>
              <a:t>sich</a:t>
            </a:r>
            <a:r>
              <a:rPr lang="en-US" dirty="0"/>
              <a:t>.  Für die </a:t>
            </a:r>
            <a:r>
              <a:rPr lang="en-US" dirty="0" err="1"/>
              <a:t>höheren</a:t>
            </a:r>
            <a:r>
              <a:rPr lang="en-US" dirty="0"/>
              <a:t> </a:t>
            </a:r>
            <a:r>
              <a:rPr lang="en-US" dirty="0" err="1"/>
              <a:t>Werte</a:t>
            </a:r>
            <a:r>
              <a:rPr lang="en-US" dirty="0"/>
              <a:t> </a:t>
            </a:r>
            <a:r>
              <a:rPr lang="en-US" dirty="0" err="1"/>
              <a:t>sind</a:t>
            </a:r>
            <a:r>
              <a:rPr lang="en-US" dirty="0"/>
              <a:t> die </a:t>
            </a:r>
            <a:r>
              <a:rPr lang="en-US" dirty="0" err="1"/>
              <a:t>Werte</a:t>
            </a:r>
            <a:r>
              <a:rPr lang="en-US" dirty="0"/>
              <a:t> </a:t>
            </a:r>
            <a:r>
              <a:rPr lang="en-US" dirty="0" err="1"/>
              <a:t>verschieden</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Entscheidungsfreiheit</a:t>
            </a:r>
            <a:r>
              <a:rPr lang="en-US" dirty="0"/>
              <a:t> und </a:t>
            </a:r>
            <a:r>
              <a:rPr lang="en-US" dirty="0" err="1"/>
              <a:t>Glücklichkeitswert</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1417531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5</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a:bodyPr>
          <a:lstStyle/>
          <a:p>
            <a:r>
              <a:rPr lang="en-US" dirty="0"/>
              <a:t>Die Trendlines </a:t>
            </a:r>
            <a:r>
              <a:rPr lang="en-US" dirty="0" err="1"/>
              <a:t>überkreuzen</a:t>
            </a:r>
            <a:r>
              <a:rPr lang="en-US" dirty="0"/>
              <a:t> </a:t>
            </a:r>
            <a:r>
              <a:rPr lang="en-US" dirty="0" err="1"/>
              <a:t>sich</a:t>
            </a:r>
            <a:r>
              <a:rPr lang="en-US" dirty="0"/>
              <a:t>.  Für die </a:t>
            </a:r>
            <a:r>
              <a:rPr lang="en-US" dirty="0" err="1"/>
              <a:t>höheren</a:t>
            </a:r>
            <a:r>
              <a:rPr lang="en-US" dirty="0"/>
              <a:t>/</a:t>
            </a:r>
            <a:r>
              <a:rPr lang="en-US" dirty="0" err="1"/>
              <a:t>tieferen</a:t>
            </a:r>
            <a:r>
              <a:rPr lang="en-US" dirty="0"/>
              <a:t> </a:t>
            </a:r>
            <a:r>
              <a:rPr lang="en-US" dirty="0" err="1"/>
              <a:t>Grosszügigkeiten</a:t>
            </a:r>
            <a:r>
              <a:rPr lang="en-US" dirty="0"/>
              <a:t> </a:t>
            </a:r>
            <a:r>
              <a:rPr lang="en-US" dirty="0" err="1"/>
              <a:t>sind</a:t>
            </a:r>
            <a:r>
              <a:rPr lang="en-US" dirty="0"/>
              <a:t> die </a:t>
            </a:r>
            <a:r>
              <a:rPr lang="en-US" dirty="0" err="1"/>
              <a:t>Werte</a:t>
            </a:r>
            <a:r>
              <a:rPr lang="en-US" dirty="0"/>
              <a:t> </a:t>
            </a:r>
            <a:r>
              <a:rPr lang="en-US" dirty="0" err="1"/>
              <a:t>verschieden</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Entscheidungsfreiheit</a:t>
            </a:r>
            <a:r>
              <a:rPr lang="en-US" dirty="0"/>
              <a:t> und </a:t>
            </a:r>
            <a:r>
              <a:rPr lang="en-US" dirty="0" err="1"/>
              <a:t>Glücklichkeitswert</a:t>
            </a:r>
            <a:r>
              <a:rPr lang="en-US" dirty="0"/>
              <a:t>.</a:t>
            </a:r>
          </a:p>
          <a:p>
            <a:r>
              <a:rPr lang="en-US" dirty="0"/>
              <a:t>Es </a:t>
            </a:r>
            <a:r>
              <a:rPr lang="en-US" dirty="0" err="1"/>
              <a:t>gibt</a:t>
            </a:r>
            <a:r>
              <a:rPr lang="en-US" dirty="0"/>
              <a:t> </a:t>
            </a:r>
            <a:r>
              <a:rPr lang="en-US" dirty="0" err="1"/>
              <a:t>keine</a:t>
            </a:r>
            <a:r>
              <a:rPr lang="en-US" dirty="0"/>
              <a:t> </a:t>
            </a:r>
            <a:r>
              <a:rPr lang="en-US" dirty="0" err="1"/>
              <a:t>grossen</a:t>
            </a:r>
            <a:r>
              <a:rPr lang="en-US" dirty="0"/>
              <a:t> </a:t>
            </a:r>
            <a:r>
              <a:rPr lang="en-US" dirty="0" err="1"/>
              <a:t>Werte</a:t>
            </a:r>
            <a:r>
              <a:rPr lang="en-US" dirty="0"/>
              <a:t> für die </a:t>
            </a:r>
            <a:r>
              <a:rPr lang="en-US" dirty="0" err="1"/>
              <a:t>Grosszügigkeiten</a:t>
            </a:r>
            <a:r>
              <a:rPr lang="en-US" dirty="0"/>
              <a:t>, </a:t>
            </a:r>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2407182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Scatterplot 6</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fontScale="92500" lnSpcReduction="10000"/>
          </a:bodyPr>
          <a:lstStyle/>
          <a:p>
            <a:r>
              <a:rPr lang="en-US" dirty="0"/>
              <a:t>Die Trendlines </a:t>
            </a:r>
            <a:r>
              <a:rPr lang="en-US" dirty="0" err="1"/>
              <a:t>sind</a:t>
            </a:r>
            <a:r>
              <a:rPr lang="en-US" dirty="0"/>
              <a:t> fast </a:t>
            </a:r>
            <a:r>
              <a:rPr lang="en-US" dirty="0" err="1"/>
              <a:t>gleich</a:t>
            </a:r>
            <a:r>
              <a:rPr lang="en-US" dirty="0"/>
              <a:t>..  Man </a:t>
            </a:r>
            <a:r>
              <a:rPr lang="en-US" dirty="0" err="1"/>
              <a:t>sieht</a:t>
            </a:r>
            <a:r>
              <a:rPr lang="en-US" dirty="0"/>
              <a:t>, </a:t>
            </a:r>
            <a:r>
              <a:rPr lang="en-US" dirty="0" err="1"/>
              <a:t>dass</a:t>
            </a:r>
            <a:r>
              <a:rPr lang="en-US" dirty="0"/>
              <a:t> die </a:t>
            </a:r>
            <a:r>
              <a:rPr lang="en-US" dirty="0" err="1"/>
              <a:t>Werte</a:t>
            </a:r>
            <a:r>
              <a:rPr lang="en-US" dirty="0"/>
              <a:t> </a:t>
            </a:r>
            <a:r>
              <a:rPr lang="en-US" dirty="0" err="1"/>
              <a:t>im</a:t>
            </a:r>
            <a:r>
              <a:rPr lang="en-US" dirty="0"/>
              <a:t> Scatter </a:t>
            </a:r>
            <a:r>
              <a:rPr lang="en-US" dirty="0" err="1"/>
              <a:t>hoch</a:t>
            </a:r>
            <a:r>
              <a:rPr lang="en-US" dirty="0"/>
              <a:t> </a:t>
            </a:r>
            <a:r>
              <a:rPr lang="en-US" dirty="0" err="1"/>
              <a:t>streuen</a:t>
            </a:r>
            <a:r>
              <a:rPr lang="en-US" dirty="0"/>
              <a:t>.</a:t>
            </a:r>
          </a:p>
          <a:p>
            <a:r>
              <a:rPr lang="en-US" dirty="0"/>
              <a:t>Es </a:t>
            </a:r>
            <a:r>
              <a:rPr lang="en-US" dirty="0" err="1"/>
              <a:t>gibt</a:t>
            </a:r>
            <a:r>
              <a:rPr lang="en-US" dirty="0"/>
              <a:t> </a:t>
            </a:r>
            <a:r>
              <a:rPr lang="en-US" dirty="0" err="1"/>
              <a:t>kein</a:t>
            </a:r>
            <a:r>
              <a:rPr lang="en-US" dirty="0"/>
              <a:t> grosses </a:t>
            </a:r>
            <a:r>
              <a:rPr lang="en-US" dirty="0" err="1"/>
              <a:t>Verhältnis</a:t>
            </a:r>
            <a:r>
              <a:rPr lang="en-US" dirty="0"/>
              <a:t> </a:t>
            </a:r>
            <a:r>
              <a:rPr lang="en-US" dirty="0" err="1"/>
              <a:t>zwischen</a:t>
            </a:r>
            <a:r>
              <a:rPr lang="en-US" dirty="0"/>
              <a:t> </a:t>
            </a:r>
            <a:r>
              <a:rPr lang="en-US" dirty="0" err="1"/>
              <a:t>Wahrnehmungen</a:t>
            </a:r>
            <a:r>
              <a:rPr lang="en-US" dirty="0"/>
              <a:t> und </a:t>
            </a:r>
            <a:r>
              <a:rPr lang="en-US" dirty="0" err="1"/>
              <a:t>Glücklichkeitswert</a:t>
            </a:r>
            <a:r>
              <a:rPr lang="en-US" dirty="0"/>
              <a:t>.</a:t>
            </a:r>
          </a:p>
          <a:p>
            <a:r>
              <a:rPr lang="en-US" dirty="0"/>
              <a:t>Es </a:t>
            </a:r>
            <a:r>
              <a:rPr lang="en-US" dirty="0" err="1"/>
              <a:t>gibt</a:t>
            </a:r>
            <a:r>
              <a:rPr lang="en-US" dirty="0"/>
              <a:t> </a:t>
            </a:r>
            <a:r>
              <a:rPr lang="en-US" dirty="0" err="1"/>
              <a:t>relativ</a:t>
            </a:r>
            <a:r>
              <a:rPr lang="en-US" dirty="0"/>
              <a:t> </a:t>
            </a:r>
            <a:r>
              <a:rPr lang="en-US" dirty="0" err="1"/>
              <a:t>wenig</a:t>
            </a:r>
            <a:r>
              <a:rPr lang="en-US" dirty="0"/>
              <a:t> </a:t>
            </a:r>
            <a:r>
              <a:rPr lang="en-US" dirty="0" err="1"/>
              <a:t>Werte</a:t>
            </a:r>
            <a:r>
              <a:rPr lang="en-US" dirty="0"/>
              <a:t> von </a:t>
            </a:r>
            <a:r>
              <a:rPr lang="en-US" dirty="0" err="1"/>
              <a:t>Wahrnehmungen</a:t>
            </a:r>
            <a:r>
              <a:rPr lang="en-US" dirty="0"/>
              <a:t> die </a:t>
            </a:r>
            <a:r>
              <a:rPr lang="en-US" dirty="0" err="1"/>
              <a:t>hoch</a:t>
            </a:r>
            <a:r>
              <a:rPr lang="en-US" dirty="0"/>
              <a:t> </a:t>
            </a:r>
            <a:r>
              <a:rPr lang="en-US" dirty="0" err="1"/>
              <a:t>sind</a:t>
            </a:r>
            <a:r>
              <a:rPr lang="en-US" dirty="0"/>
              <a:t>.  Die </a:t>
            </a:r>
            <a:r>
              <a:rPr lang="en-US" dirty="0" err="1"/>
              <a:t>Werte</a:t>
            </a:r>
            <a:r>
              <a:rPr lang="en-US" dirty="0"/>
              <a:t> </a:t>
            </a:r>
            <a:r>
              <a:rPr lang="en-US" dirty="0" err="1"/>
              <a:t>sind</a:t>
            </a:r>
            <a:r>
              <a:rPr lang="en-US" dirty="0"/>
              <a:t> </a:t>
            </a:r>
            <a:r>
              <a:rPr lang="en-US" dirty="0" err="1"/>
              <a:t>zum</a:t>
            </a:r>
            <a:r>
              <a:rPr lang="en-US" dirty="0"/>
              <a:t> </a:t>
            </a:r>
            <a:r>
              <a:rPr lang="en-US" dirty="0" err="1"/>
              <a:t>Grossteil</a:t>
            </a:r>
            <a:r>
              <a:rPr lang="en-US" dirty="0"/>
              <a:t> auf der </a:t>
            </a:r>
            <a:r>
              <a:rPr lang="en-US" dirty="0" err="1"/>
              <a:t>linken</a:t>
            </a:r>
            <a:r>
              <a:rPr lang="en-US" dirty="0"/>
              <a:t> </a:t>
            </a:r>
            <a:r>
              <a:rPr lang="en-US" dirty="0" err="1"/>
              <a:t>Seite</a:t>
            </a:r>
            <a:r>
              <a:rPr lang="en-US" dirty="0"/>
              <a:t> des </a:t>
            </a:r>
            <a:r>
              <a:rPr lang="en-US" dirty="0" err="1"/>
              <a:t>Graphen</a:t>
            </a:r>
            <a:r>
              <a:rPr lang="en-US" dirty="0"/>
              <a:t> </a:t>
            </a:r>
            <a:r>
              <a:rPr lang="en-US" dirty="0" err="1"/>
              <a:t>verteilt</a:t>
            </a:r>
            <a:r>
              <a:rPr lang="en-US" dirty="0"/>
              <a:t>.</a:t>
            </a:r>
          </a:p>
          <a:p>
            <a:r>
              <a:rPr lang="en-US" dirty="0"/>
              <a:t>Es </a:t>
            </a:r>
            <a:r>
              <a:rPr lang="en-US" dirty="0" err="1"/>
              <a:t>gibt</a:t>
            </a:r>
            <a:r>
              <a:rPr lang="en-US" dirty="0"/>
              <a:t> </a:t>
            </a:r>
            <a:r>
              <a:rPr lang="en-US" dirty="0" err="1"/>
              <a:t>keine</a:t>
            </a:r>
            <a:r>
              <a:rPr lang="en-US" dirty="0"/>
              <a:t> </a:t>
            </a:r>
            <a:r>
              <a:rPr lang="en-US" dirty="0" err="1"/>
              <a:t>grossen</a:t>
            </a:r>
            <a:r>
              <a:rPr lang="en-US" dirty="0"/>
              <a:t> </a:t>
            </a:r>
            <a:r>
              <a:rPr lang="en-US" dirty="0" err="1"/>
              <a:t>Werte</a:t>
            </a:r>
            <a:r>
              <a:rPr lang="en-US" dirty="0"/>
              <a:t> für die </a:t>
            </a:r>
            <a:r>
              <a:rPr lang="en-US" dirty="0" err="1"/>
              <a:t>Wahrnehmung</a:t>
            </a:r>
            <a:r>
              <a:rPr lang="en-US" dirty="0"/>
              <a:t> von </a:t>
            </a:r>
            <a:r>
              <a:rPr lang="en-US" dirty="0" err="1"/>
              <a:t>Korruption</a:t>
            </a:r>
            <a:r>
              <a:rPr lang="en-US" dirty="0"/>
              <a:t>, </a:t>
            </a:r>
            <a:r>
              <a:rPr lang="en-US" dirty="0" err="1"/>
              <a:t>ausser</a:t>
            </a:r>
            <a:r>
              <a:rPr lang="en-US" dirty="0"/>
              <a:t> </a:t>
            </a:r>
            <a:r>
              <a:rPr lang="en-US" dirty="0" err="1"/>
              <a:t>ein</a:t>
            </a:r>
            <a:r>
              <a:rPr lang="en-US" dirty="0"/>
              <a:t> </a:t>
            </a:r>
            <a:r>
              <a:rPr lang="en-US" dirty="0" err="1"/>
              <a:t>paar</a:t>
            </a:r>
            <a:r>
              <a:rPr lang="en-US" dirty="0"/>
              <a:t> </a:t>
            </a:r>
            <a:r>
              <a:rPr lang="en-US" dirty="0" err="1"/>
              <a:t>Ausreissern</a:t>
            </a:r>
            <a:r>
              <a:rPr lang="en-US" dirty="0"/>
              <a:t>.</a:t>
            </a:r>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349879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2C5D1-5B44-A42C-1B36-45BBB65AD938}"/>
              </a:ext>
            </a:extLst>
          </p:cNvPr>
          <p:cNvSpPr>
            <a:spLocks noGrp="1"/>
          </p:cNvSpPr>
          <p:nvPr>
            <p:ph type="title"/>
          </p:nvPr>
        </p:nvSpPr>
        <p:spPr>
          <a:xfrm>
            <a:off x="1097280" y="286603"/>
            <a:ext cx="10058400" cy="1450757"/>
          </a:xfrm>
        </p:spPr>
        <p:txBody>
          <a:bodyPr anchor="b">
            <a:normAutofit/>
          </a:bodyPr>
          <a:lstStyle/>
          <a:p>
            <a:r>
              <a:rPr lang="de-DE" dirty="0"/>
              <a:t>Korrelationsmatrix</a:t>
            </a:r>
          </a:p>
        </p:txBody>
      </p:sp>
      <p:pic>
        <p:nvPicPr>
          <p:cNvPr id="6" name="Inhaltsplatzhalter 5">
            <a:extLst>
              <a:ext uri="{FF2B5EF4-FFF2-40B4-BE49-F238E27FC236}">
                <a16:creationId xmlns:a16="http://schemas.microsoft.com/office/drawing/2014/main" id="{FE1AAAF4-F23B-0A79-AE47-989912DE910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185980" y="1838190"/>
            <a:ext cx="6904336" cy="4516115"/>
          </a:xfrm>
          <a:noFill/>
        </p:spPr>
      </p:pic>
      <p:sp>
        <p:nvSpPr>
          <p:cNvPr id="11" name="Content Placeholder 3">
            <a:extLst>
              <a:ext uri="{FF2B5EF4-FFF2-40B4-BE49-F238E27FC236}">
                <a16:creationId xmlns:a16="http://schemas.microsoft.com/office/drawing/2014/main" id="{CE76CB41-2FD7-9EFA-2474-7A8767963C76}"/>
              </a:ext>
            </a:extLst>
          </p:cNvPr>
          <p:cNvSpPr>
            <a:spLocks noGrp="1"/>
          </p:cNvSpPr>
          <p:nvPr>
            <p:ph sz="half" idx="2"/>
          </p:nvPr>
        </p:nvSpPr>
        <p:spPr>
          <a:xfrm>
            <a:off x="7090316" y="2120900"/>
            <a:ext cx="4517915" cy="3748194"/>
          </a:xfrm>
        </p:spPr>
        <p:txBody>
          <a:bodyPr>
            <a:normAutofit fontScale="92500" lnSpcReduction="10000"/>
          </a:bodyPr>
          <a:lstStyle/>
          <a:p>
            <a:r>
              <a:rPr lang="en-US" dirty="0" err="1"/>
              <a:t>Hier</a:t>
            </a:r>
            <a:r>
              <a:rPr lang="en-US" dirty="0"/>
              <a:t> </a:t>
            </a:r>
            <a:r>
              <a:rPr lang="en-US" dirty="0" err="1"/>
              <a:t>sieht</a:t>
            </a:r>
            <a:r>
              <a:rPr lang="en-US" dirty="0"/>
              <a:t> man, </a:t>
            </a:r>
            <a:r>
              <a:rPr lang="en-US" dirty="0" err="1"/>
              <a:t>dass</a:t>
            </a:r>
            <a:r>
              <a:rPr lang="en-US" dirty="0"/>
              <a:t> die Scatterplot </a:t>
            </a:r>
            <a:r>
              <a:rPr lang="en-US" dirty="0" err="1"/>
              <a:t>Grafiken</a:t>
            </a:r>
            <a:r>
              <a:rPr lang="en-US" dirty="0"/>
              <a:t> </a:t>
            </a:r>
            <a:r>
              <a:rPr lang="en-US" dirty="0" err="1"/>
              <a:t>mit</a:t>
            </a:r>
            <a:r>
              <a:rPr lang="en-US" dirty="0"/>
              <a:t> der </a:t>
            </a:r>
            <a:r>
              <a:rPr lang="en-US" dirty="0" err="1"/>
              <a:t>Korrelationsmatrix</a:t>
            </a:r>
            <a:r>
              <a:rPr lang="en-US" dirty="0"/>
              <a:t> </a:t>
            </a:r>
            <a:r>
              <a:rPr lang="en-US" dirty="0" err="1"/>
              <a:t>übereinstimmen</a:t>
            </a:r>
            <a:r>
              <a:rPr lang="en-US" dirty="0"/>
              <a:t>.</a:t>
            </a:r>
          </a:p>
          <a:p>
            <a:r>
              <a:rPr lang="de-DE" dirty="0"/>
              <a:t>Rang korreliert stark im Minus mit Glücklichkeit, das ist logisch, um so höher der Rank, desto niedriger der Score</a:t>
            </a:r>
            <a:r>
              <a:rPr lang="en-US" dirty="0"/>
              <a:t>.</a:t>
            </a:r>
          </a:p>
          <a:p>
            <a:r>
              <a:rPr lang="en-US" dirty="0"/>
              <a:t>Man </a:t>
            </a:r>
            <a:r>
              <a:rPr lang="en-US" dirty="0" err="1"/>
              <a:t>sieht</a:t>
            </a:r>
            <a:r>
              <a:rPr lang="en-US" dirty="0"/>
              <a:t>, </a:t>
            </a:r>
            <a:r>
              <a:rPr lang="en-US" dirty="0" err="1"/>
              <a:t>dass</a:t>
            </a:r>
            <a:r>
              <a:rPr lang="en-US" dirty="0"/>
              <a:t> das </a:t>
            </a:r>
            <a:r>
              <a:rPr lang="en-US" dirty="0" err="1"/>
              <a:t>Jahr</a:t>
            </a:r>
            <a:r>
              <a:rPr lang="en-US" dirty="0"/>
              <a:t> </a:t>
            </a:r>
            <a:r>
              <a:rPr lang="en-US" dirty="0" err="1"/>
              <a:t>nicht</a:t>
            </a:r>
            <a:r>
              <a:rPr lang="en-US" dirty="0"/>
              <a:t> stark </a:t>
            </a:r>
            <a:r>
              <a:rPr lang="en-US" dirty="0" err="1"/>
              <a:t>mit</a:t>
            </a:r>
            <a:r>
              <a:rPr lang="en-US" dirty="0"/>
              <a:t> den </a:t>
            </a:r>
            <a:r>
              <a:rPr lang="en-US" dirty="0" err="1"/>
              <a:t>anderen</a:t>
            </a:r>
            <a:r>
              <a:rPr lang="en-US" dirty="0"/>
              <a:t> </a:t>
            </a:r>
            <a:r>
              <a:rPr lang="en-US" dirty="0" err="1"/>
              <a:t>Faktoren</a:t>
            </a:r>
            <a:r>
              <a:rPr lang="en-US" dirty="0"/>
              <a:t> </a:t>
            </a:r>
            <a:r>
              <a:rPr lang="en-US" dirty="0" err="1"/>
              <a:t>korreliert</a:t>
            </a:r>
            <a:r>
              <a:rPr lang="en-US" dirty="0"/>
              <a:t>.</a:t>
            </a:r>
          </a:p>
          <a:p>
            <a:r>
              <a:rPr lang="en-US" dirty="0"/>
              <a:t>Man </a:t>
            </a:r>
            <a:r>
              <a:rPr lang="en-US" dirty="0" err="1"/>
              <a:t>sieht</a:t>
            </a:r>
            <a:r>
              <a:rPr lang="en-US" dirty="0"/>
              <a:t> </a:t>
            </a:r>
            <a:r>
              <a:rPr lang="en-US" dirty="0" err="1"/>
              <a:t>eine</a:t>
            </a:r>
            <a:r>
              <a:rPr lang="en-US" dirty="0"/>
              <a:t> </a:t>
            </a:r>
            <a:r>
              <a:rPr lang="en-US" dirty="0" err="1"/>
              <a:t>innere</a:t>
            </a:r>
            <a:r>
              <a:rPr lang="en-US" dirty="0"/>
              <a:t> Matrix </a:t>
            </a:r>
            <a:r>
              <a:rPr lang="en-US" dirty="0" err="1"/>
              <a:t>mit</a:t>
            </a:r>
            <a:r>
              <a:rPr lang="en-US" dirty="0"/>
              <a:t> </a:t>
            </a:r>
            <a:r>
              <a:rPr lang="en-US" dirty="0" err="1"/>
              <a:t>hohen</a:t>
            </a:r>
            <a:r>
              <a:rPr lang="en-US" dirty="0"/>
              <a:t> </a:t>
            </a:r>
            <a:r>
              <a:rPr lang="en-US" dirty="0" err="1"/>
              <a:t>Werten</a:t>
            </a:r>
            <a:r>
              <a:rPr lang="en-US" dirty="0"/>
              <a:t>, also </a:t>
            </a:r>
            <a:r>
              <a:rPr lang="en-US" dirty="0" err="1"/>
              <a:t>korrelieren</a:t>
            </a:r>
            <a:r>
              <a:rPr lang="en-US" dirty="0"/>
              <a:t> </a:t>
            </a:r>
            <a:r>
              <a:rPr lang="en-US" dirty="0" err="1"/>
              <a:t>Glücklichkeit</a:t>
            </a:r>
            <a:r>
              <a:rPr lang="en-US" dirty="0"/>
              <a:t>, BIP pro Kopf, </a:t>
            </a:r>
            <a:r>
              <a:rPr lang="en-US" dirty="0" err="1"/>
              <a:t>Sozialhilfe</a:t>
            </a:r>
            <a:r>
              <a:rPr lang="en-US" dirty="0"/>
              <a:t> und </a:t>
            </a:r>
            <a:r>
              <a:rPr lang="en-US" dirty="0" err="1"/>
              <a:t>Lebenserwartung</a:t>
            </a:r>
            <a:r>
              <a:rPr lang="en-US" dirty="0"/>
              <a:t> </a:t>
            </a:r>
            <a:r>
              <a:rPr lang="en-US" dirty="0" err="1"/>
              <a:t>gegenseitig</a:t>
            </a:r>
            <a:r>
              <a:rPr lang="en-US" dirty="0"/>
              <a:t> stark.</a:t>
            </a:r>
            <a:endParaRPr lang="de-DE" dirty="0"/>
          </a:p>
        </p:txBody>
      </p:sp>
      <p:sp>
        <p:nvSpPr>
          <p:cNvPr id="13" name="Date Placeholder 4">
            <a:extLst>
              <a:ext uri="{FF2B5EF4-FFF2-40B4-BE49-F238E27FC236}">
                <a16:creationId xmlns:a16="http://schemas.microsoft.com/office/drawing/2014/main" id="{7A86A50E-7F22-AE51-DFA1-3180B356D49C}"/>
              </a:ext>
            </a:extLst>
          </p:cNvPr>
          <p:cNvSpPr>
            <a:spLocks noGrp="1"/>
          </p:cNvSpPr>
          <p:nvPr>
            <p:ph type="dt" sz="half" idx="10"/>
          </p:nvPr>
        </p:nvSpPr>
        <p:spPr>
          <a:xfrm>
            <a:off x="8218426" y="6446838"/>
            <a:ext cx="2584850" cy="365125"/>
          </a:xfrm>
        </p:spPr>
        <p:txBody>
          <a:bodyPr/>
          <a:lstStyle/>
          <a:p>
            <a:pPr rtl="0">
              <a:spcAft>
                <a:spcPts val="600"/>
              </a:spcAft>
            </a:pPr>
            <a:endParaRPr lang="en-US" dirty="0"/>
          </a:p>
          <a:p>
            <a:pPr rtl="0">
              <a:spcAft>
                <a:spcPts val="600"/>
              </a:spcAft>
            </a:pPr>
            <a:endParaRPr lang="en-US" dirty="0"/>
          </a:p>
          <a:p>
            <a:pPr rtl="0">
              <a:spcAft>
                <a:spcPts val="600"/>
              </a:spcAft>
            </a:pPr>
            <a:endParaRPr lang="en-US" dirty="0"/>
          </a:p>
        </p:txBody>
      </p:sp>
    </p:spTree>
    <p:extLst>
      <p:ext uri="{BB962C8B-B14F-4D97-AF65-F5344CB8AC3E}">
        <p14:creationId xmlns:p14="http://schemas.microsoft.com/office/powerpoint/2010/main" val="3530145004"/>
      </p:ext>
    </p:extLst>
  </p:cSld>
  <p:clrMapOvr>
    <a:masterClrMapping/>
  </p:clrMapOvr>
</p:sld>
</file>

<file path=ppt/theme/theme1.xml><?xml version="1.0" encoding="utf-8"?>
<a:theme xmlns:a="http://schemas.openxmlformats.org/drawingml/2006/main" name="Benutzerdefiniert">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85_TF56160789" id="{80AA9D2D-EE59-4148-A11E-A51EEE828B28}" vid="{AEAFD717-D3C8-4034-8F7E-D5220B0CCEB8}"/>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{A5151FE1-E4E0-48BF-A896-8160ABCC2E7F}tf56160789_win32</Template>
  <TotalTime>0</TotalTime>
  <Words>669</Words>
  <Application>Microsoft Office PowerPoint</Application>
  <PresentationFormat>Breitbild</PresentationFormat>
  <Paragraphs>70</Paragraphs>
  <Slides>16</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16</vt:i4>
      </vt:variant>
    </vt:vector>
  </HeadingPairs>
  <TitlesOfParts>
    <vt:vector size="21" baseType="lpstr">
      <vt:lpstr>Arial</vt:lpstr>
      <vt:lpstr>Bookman Old Style</vt:lpstr>
      <vt:lpstr>Calibri</vt:lpstr>
      <vt:lpstr>Franklin Gothic Book</vt:lpstr>
      <vt:lpstr>Benutzerdefiniert</vt:lpstr>
      <vt:lpstr>Projekt Daten-visualisierung</vt:lpstr>
      <vt:lpstr>Die Aufgabenstellung sagt: „welchen Einfluss die einzelnen Faktoren auf die Glücklichkeit der Bewohner haben. Finde außerdem heraus, ob es einen Zusammenhang zwischen verschiedenen Faktoren gibt.“ Deshalb hier Grafiken die das Verhältnis zur Glücklichkeit zeigen. </vt:lpstr>
      <vt:lpstr>Scatterplot 1</vt:lpstr>
      <vt:lpstr>Scatterplot 2</vt:lpstr>
      <vt:lpstr>Scatterplot 3</vt:lpstr>
      <vt:lpstr>Scatterplot 4</vt:lpstr>
      <vt:lpstr>Scatterplot 5</vt:lpstr>
      <vt:lpstr>Scatterplot 6</vt:lpstr>
      <vt:lpstr>Korrelationsmatrix</vt:lpstr>
      <vt:lpstr>Boxplot</vt:lpstr>
      <vt:lpstr>Kombiplot</vt:lpstr>
      <vt:lpstr>Barplots</vt:lpstr>
      <vt:lpstr>Bubbleplot 1</vt:lpstr>
      <vt:lpstr>Bubbleplot 2</vt:lpstr>
      <vt:lpstr>Interactive Plots</vt:lpstr>
      <vt:lpstr>Animierter Plot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Projekt Daten-visualisierung</dc:title>
  <dc:creator>Stefan Ronacher</dc:creator>
  <cp:lastModifiedBy>Stefan Ronacher</cp:lastModifiedBy>
  <cp:revision>9</cp:revision>
  <dcterms:created xsi:type="dcterms:W3CDTF">2023-08-30T14:36:44Z</dcterms:created>
  <dcterms:modified xsi:type="dcterms:W3CDTF">2023-08-31T13:03:28Z</dcterms:modified>
</cp:coreProperties>
</file>

<file path=docProps/thumbnail.jpeg>
</file>